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jp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sldIdLst>
    <p:sldId id="256" r:id="rId2"/>
    <p:sldId id="257" r:id="rId3"/>
    <p:sldId id="258" r:id="rId4"/>
    <p:sldId id="262" r:id="rId5"/>
    <p:sldId id="263" r:id="rId6"/>
    <p:sldId id="260" r:id="rId7"/>
    <p:sldId id="261" r:id="rId8"/>
    <p:sldId id="259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497" autoAdjust="0"/>
  </p:normalViewPr>
  <p:slideViewPr>
    <p:cSldViewPr snapToGrid="0" snapToObjects="1">
      <p:cViewPr>
        <p:scale>
          <a:sx n="200" d="100"/>
          <a:sy n="200" d="100"/>
        </p:scale>
        <p:origin x="-2288" y="-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eg>
</file>

<file path=ppt/media/image12.tiff>
</file>

<file path=ppt/media/image3.tiff>
</file>

<file path=ppt/media/image5.tiff>
</file>

<file path=ppt/media/image6.png>
</file>

<file path=ppt/media/image7.jp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0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0"/>
            <a:ext cx="7543800" cy="215265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9C06D-4ED8-42C6-905D-CA84CA1B6CBF}" type="datetime2">
              <a:rPr lang="en-US" smtClean="0"/>
              <a:t>Thursday, December 11, 14</a:t>
            </a:fld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1"/>
            <a:ext cx="5791200" cy="3505199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EEE0E-EDB0-4D84-86B0-50833DF22902}" type="datetime2">
              <a:rPr lang="en-US" smtClean="0"/>
              <a:t>Thursday, December 11,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72C-B5AB-4C39-B273-B99224EB4DD5}" type="datetime2">
              <a:rPr lang="en-US" smtClean="0"/>
              <a:t>Thursday, December 11, 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B1CAA-32CD-4B55-B92A-B8F0843CACF4}" type="datetime2">
              <a:rPr lang="en-US" smtClean="0"/>
              <a:t>Thursday, December 11, 14</a:t>
            </a:fld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497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CDC4-3D19-4983-B478-82F6B8E5AB66}" type="datetime2">
              <a:rPr lang="en-US" smtClean="0"/>
              <a:t>Thursday, December 11, 14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82477-D5D3-4181-8C11-75D0F2433A87}" type="datetime2">
              <a:rPr lang="en-US" smtClean="0"/>
              <a:t>Thursday, December 11, 14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68"/>
            <a:ext cx="3273552" cy="34321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E253B-1893-4367-8BAE-DF4BC10DC578}" type="datetime2">
              <a:rPr lang="en-US" smtClean="0"/>
              <a:t>Thursday, December 11, 14</a:t>
            </a:fld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2300D-25B3-4603-86C9-4CB776489F00}" type="datetime2">
              <a:rPr lang="en-US" smtClean="0"/>
              <a:t>Thursday, December 11, 14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14AD9-FCC8-48B7-B85B-012A91320DFF}" type="datetime2">
              <a:rPr lang="en-US" smtClean="0"/>
              <a:t>Thursday, December 11, 14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2DC50-D5DB-4F94-B367-9876CD2C4012}" type="datetime2">
              <a:rPr lang="en-US" smtClean="0"/>
              <a:t>Thursday, December 11, 14</a:t>
            </a:fld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5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EB412-E790-42EA-81FE-2925D3A43D91}" type="datetime2">
              <a:rPr lang="en-US" smtClean="0"/>
              <a:t>Thursday, December 11, 14</a:t>
            </a:fld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0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5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4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1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0B385921-A91A-409C-921C-0E0EC1E750EC}" type="datetime2">
              <a:rPr lang="en-US" smtClean="0"/>
              <a:t>Thursday, December 11, 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38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" y="5842000"/>
            <a:ext cx="2133600" cy="304800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500" r="5488"/>
          <a:stretch/>
        </p:blipFill>
        <p:spPr>
          <a:xfrm>
            <a:off x="140767" y="802960"/>
            <a:ext cx="8823121" cy="50659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927100"/>
            <a:ext cx="7543800" cy="1339850"/>
          </a:xfrm>
        </p:spPr>
        <p:txBody>
          <a:bodyPr/>
          <a:lstStyle/>
          <a:p>
            <a:r>
              <a:rPr lang="en-US" sz="4000" dirty="0" smtClean="0"/>
              <a:t>Dusty White Dwarfs </a:t>
            </a:r>
            <a:r>
              <a:rPr lang="en-US" sz="4000" dirty="0" smtClean="0"/>
              <a:t>and the Late Stages of Planetary Systems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767" y="5174041"/>
            <a:ext cx="1403350" cy="685800"/>
          </a:xfrm>
        </p:spPr>
        <p:txBody>
          <a:bodyPr/>
          <a:lstStyle/>
          <a:p>
            <a:r>
              <a:rPr lang="en-US" dirty="0" smtClean="0"/>
              <a:t>Justin Ely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261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403600" y="139700"/>
            <a:ext cx="5448300" cy="43180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Dusty and Metal-enriched WD</a:t>
            </a:r>
          </a:p>
          <a:p>
            <a:pPr lvl="1"/>
            <a:r>
              <a:rPr lang="en-US" dirty="0" smtClean="0"/>
              <a:t>~1% Dusty, excess emission in the IR</a:t>
            </a:r>
          </a:p>
          <a:p>
            <a:pPr lvl="1"/>
            <a:r>
              <a:rPr lang="en-US" dirty="0" smtClean="0"/>
              <a:t>~25% Metal absorption lines in the </a:t>
            </a:r>
            <a:r>
              <a:rPr lang="en-US" dirty="0" smtClean="0"/>
              <a:t>UV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Elemental abundance consistent with terrestrial </a:t>
            </a:r>
            <a:r>
              <a:rPr lang="en-US" dirty="0" smtClean="0"/>
              <a:t>planets</a:t>
            </a:r>
          </a:p>
          <a:p>
            <a:endParaRPr lang="en-US" dirty="0" smtClean="0"/>
          </a:p>
          <a:p>
            <a:r>
              <a:rPr lang="en-US" dirty="0" smtClean="0"/>
              <a:t>Thought to be caused by tidally disrupted </a:t>
            </a:r>
            <a:r>
              <a:rPr lang="en-US" dirty="0" smtClean="0"/>
              <a:t>asteroids</a:t>
            </a:r>
          </a:p>
          <a:p>
            <a:endParaRPr lang="en-US" dirty="0" smtClean="0"/>
          </a:p>
          <a:p>
            <a:r>
              <a:rPr lang="en-US" dirty="0" smtClean="0"/>
              <a:t>Provides a probe of the surviving planetary system if the disrupting mechanism is </a:t>
            </a:r>
            <a:r>
              <a:rPr lang="en-US" dirty="0" smtClean="0"/>
              <a:t>understood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2950" y="5238750"/>
            <a:ext cx="3435350" cy="1244600"/>
          </a:xfrm>
        </p:spPr>
        <p:txBody>
          <a:bodyPr/>
          <a:lstStyle/>
          <a:p>
            <a:r>
              <a:rPr lang="en-US" sz="4000" dirty="0" smtClean="0"/>
              <a:t>White Dwarf Observations</a:t>
            </a:r>
            <a:endParaRPr lang="en-US" sz="4000" dirty="0"/>
          </a:p>
        </p:txBody>
      </p:sp>
      <p:pic>
        <p:nvPicPr>
          <p:cNvPr id="6" name="Picture 5" descr="metal_wd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47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602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227814" y="-893086"/>
            <a:ext cx="6679518" cy="8644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846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177800" y="106218"/>
            <a:ext cx="7721600" cy="1270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9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 smtClean="0"/>
              <a:t>Inner Mean Motion Perturbation (IMMP)</a:t>
            </a:r>
            <a:endParaRPr lang="en-US" sz="4000" dirty="0"/>
          </a:p>
        </p:txBody>
      </p:sp>
      <p:pic>
        <p:nvPicPr>
          <p:cNvPr id="4" name="Picture 3" descr="lib_evolution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1739900"/>
            <a:ext cx="3957914" cy="4658868"/>
          </a:xfrm>
          <a:prstGeom prst="rect">
            <a:avLst/>
          </a:prstGeom>
        </p:spPr>
      </p:pic>
      <p:sp>
        <p:nvSpPr>
          <p:cNvPr id="6" name="Content Placeholder 1"/>
          <p:cNvSpPr txBox="1">
            <a:spLocks/>
          </p:cNvSpPr>
          <p:nvPr/>
        </p:nvSpPr>
        <p:spPr>
          <a:xfrm>
            <a:off x="4533900" y="1739900"/>
            <a:ext cx="4432300" cy="4787900"/>
          </a:xfrm>
          <a:prstGeom prst="rect">
            <a:avLst/>
          </a:prstGeom>
        </p:spPr>
        <p:txBody>
          <a:bodyPr/>
          <a:lstStyle>
            <a:lvl1pPr marL="274320" indent="-256032" algn="l" defTabSz="914400" rtl="0" eaLnBrk="1" latinLnBrk="0" hangingPunct="1">
              <a:spcBef>
                <a:spcPct val="20000"/>
              </a:spcBef>
              <a:spcAft>
                <a:spcPts val="0"/>
              </a:spcAft>
              <a:buSzPct val="60000"/>
              <a:buFont typeface="Wingdings" pitchFamily="2" charset="2"/>
              <a:buChar char=""/>
              <a:defRPr sz="21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400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9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058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7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6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4592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5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96596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2402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514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8346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Planetary </a:t>
            </a:r>
            <a:r>
              <a:rPr lang="en-US" dirty="0" smtClean="0"/>
              <a:t>systems </a:t>
            </a:r>
            <a:r>
              <a:rPr lang="en-US" dirty="0" smtClean="0"/>
              <a:t>with at least 1 dominant giant planet possess remnant asteroid </a:t>
            </a:r>
            <a:r>
              <a:rPr lang="en-US" dirty="0" smtClean="0"/>
              <a:t>belts</a:t>
            </a:r>
          </a:p>
          <a:p>
            <a:endParaRPr lang="en-US" dirty="0" smtClean="0"/>
          </a:p>
          <a:p>
            <a:r>
              <a:rPr lang="en-US" dirty="0" err="1" smtClean="0"/>
              <a:t>Libration</a:t>
            </a:r>
            <a:r>
              <a:rPr lang="en-US" dirty="0" smtClean="0"/>
              <a:t> width around resonance grows during mass </a:t>
            </a:r>
            <a:r>
              <a:rPr lang="en-US" dirty="0" smtClean="0"/>
              <a:t>loss</a:t>
            </a:r>
          </a:p>
          <a:p>
            <a:endParaRPr lang="en-US" dirty="0" smtClean="0"/>
          </a:p>
          <a:p>
            <a:r>
              <a:rPr lang="en-US" dirty="0" smtClean="0"/>
              <a:t>Over </a:t>
            </a:r>
            <a:r>
              <a:rPr lang="en-US" dirty="0" smtClean="0"/>
              <a:t>time these bodies are disrupted into star-crossing orbits</a:t>
            </a:r>
          </a:p>
        </p:txBody>
      </p:sp>
    </p:spTree>
    <p:extLst>
      <p:ext uri="{BB962C8B-B14F-4D97-AF65-F5344CB8AC3E}">
        <p14:creationId xmlns:p14="http://schemas.microsoft.com/office/powerpoint/2010/main" val="3457523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4962525"/>
            <a:ext cx="4429760" cy="1657350"/>
          </a:xfrm>
        </p:spPr>
        <p:txBody>
          <a:bodyPr/>
          <a:lstStyle/>
          <a:p>
            <a:r>
              <a:rPr lang="en-US" dirty="0" smtClean="0"/>
              <a:t>Simulation Parameters</a:t>
            </a:r>
            <a:endParaRPr lang="en-US" dirty="0"/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59264" y="2425700"/>
            <a:ext cx="4195236" cy="2622550"/>
          </a:xfrm>
          <a:prstGeom prst="rect">
            <a:avLst/>
          </a:prstGeom>
        </p:spPr>
        <p:txBody>
          <a:bodyPr/>
          <a:lstStyle>
            <a:lvl1pPr marL="274320" indent="-256032" algn="l" defTabSz="914400" rtl="0" eaLnBrk="1" latinLnBrk="0" hangingPunct="1">
              <a:spcBef>
                <a:spcPct val="20000"/>
              </a:spcBef>
              <a:spcAft>
                <a:spcPts val="0"/>
              </a:spcAft>
              <a:buSzPct val="60000"/>
              <a:buFont typeface="Wingdings" pitchFamily="2" charset="2"/>
              <a:buChar char=""/>
              <a:defRPr sz="21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400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9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058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7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6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4592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5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96596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2402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514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8346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Central WD .54 Solar Mass</a:t>
            </a:r>
          </a:p>
          <a:p>
            <a:r>
              <a:rPr lang="en-US" sz="1800" dirty="0" smtClean="0"/>
              <a:t>Masses of .1, 1, 10x Jupiter Mass</a:t>
            </a:r>
            <a:endParaRPr lang="en-US" sz="1600" dirty="0" smtClean="0"/>
          </a:p>
          <a:p>
            <a:r>
              <a:rPr lang="en-US" sz="1800" dirty="0" smtClean="0"/>
              <a:t>Semi-major axis of 1, 2, 3x Jupiter a</a:t>
            </a:r>
          </a:p>
          <a:p>
            <a:pPr lvl="1"/>
            <a:r>
              <a:rPr lang="en-US" sz="1600" dirty="0" smtClean="0">
                <a:solidFill>
                  <a:srgbClr val="FF6600"/>
                </a:solidFill>
              </a:rPr>
              <a:t>3x semi-major axis not able to begin due to lack of system resources</a:t>
            </a:r>
            <a:endParaRPr lang="en-US" sz="1600" dirty="0">
              <a:solidFill>
                <a:srgbClr val="FF6600"/>
              </a:solidFill>
            </a:endParaRPr>
          </a:p>
          <a:p>
            <a:r>
              <a:rPr lang="en-US" sz="1800" dirty="0" smtClean="0"/>
              <a:t>250Myr integration timescale</a:t>
            </a:r>
          </a:p>
          <a:p>
            <a:r>
              <a:rPr lang="en-US" sz="1800" dirty="0" smtClean="0"/>
              <a:t>2000 bodies each</a:t>
            </a:r>
          </a:p>
        </p:txBody>
      </p:sp>
      <p:pic>
        <p:nvPicPr>
          <p:cNvPr id="4" name="Picture 3" descr="Screen Shot 2014-12-11 at 8.27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668" y="971550"/>
            <a:ext cx="3206632" cy="51689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5" name="Picture 4" descr="simul_ima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4" y="69850"/>
            <a:ext cx="2444750" cy="2053590"/>
          </a:xfrm>
          <a:prstGeom prst="rect">
            <a:avLst/>
          </a:prstGeom>
        </p:spPr>
      </p:pic>
      <p:sp>
        <p:nvSpPr>
          <p:cNvPr id="6" name="Content Placeholder 1"/>
          <p:cNvSpPr txBox="1">
            <a:spLocks/>
          </p:cNvSpPr>
          <p:nvPr/>
        </p:nvSpPr>
        <p:spPr>
          <a:xfrm>
            <a:off x="5298014" y="317500"/>
            <a:ext cx="3649136" cy="571500"/>
          </a:xfrm>
          <a:prstGeom prst="rect">
            <a:avLst/>
          </a:prstGeom>
        </p:spPr>
        <p:txBody>
          <a:bodyPr/>
          <a:lstStyle>
            <a:lvl1pPr marL="274320" indent="-256032" algn="l" defTabSz="914400" rtl="0" eaLnBrk="1" latinLnBrk="0" hangingPunct="1">
              <a:spcBef>
                <a:spcPct val="20000"/>
              </a:spcBef>
              <a:spcAft>
                <a:spcPts val="0"/>
              </a:spcAft>
              <a:buSzPct val="60000"/>
              <a:buFont typeface="Wingdings" pitchFamily="2" charset="2"/>
              <a:buChar char=""/>
              <a:defRPr sz="21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400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9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058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7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6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4592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5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96596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2402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514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8346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Mercury6 Integration software</a:t>
            </a:r>
          </a:p>
        </p:txBody>
      </p:sp>
    </p:spTree>
    <p:extLst>
      <p:ext uri="{BB962C8B-B14F-4D97-AF65-F5344CB8AC3E}">
        <p14:creationId xmlns:p14="http://schemas.microsoft.com/office/powerpoint/2010/main" val="272807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13200" y="5092700"/>
            <a:ext cx="4916087" cy="1579033"/>
          </a:xfrm>
        </p:spPr>
        <p:txBody>
          <a:bodyPr/>
          <a:lstStyle/>
          <a:p>
            <a:r>
              <a:rPr lang="en-US" dirty="0" smtClean="0"/>
              <a:t>Asteroid Distributions</a:t>
            </a:r>
            <a:endParaRPr lang="en-US" dirty="0"/>
          </a:p>
        </p:txBody>
      </p:sp>
      <p:pic>
        <p:nvPicPr>
          <p:cNvPr id="4" name="Picture 3" descr="librate_ast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180"/>
          <a:stretch/>
        </p:blipFill>
        <p:spPr>
          <a:xfrm>
            <a:off x="6174488" y="63500"/>
            <a:ext cx="2906012" cy="2889250"/>
          </a:xfrm>
          <a:prstGeom prst="rect">
            <a:avLst/>
          </a:prstGeom>
        </p:spPr>
      </p:pic>
      <p:pic>
        <p:nvPicPr>
          <p:cNvPr id="6" name="Picture 5" descr="small_dist_1_0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43200" cy="2198871"/>
          </a:xfrm>
          <a:prstGeom prst="rect">
            <a:avLst/>
          </a:prstGeom>
        </p:spPr>
      </p:pic>
      <p:pic>
        <p:nvPicPr>
          <p:cNvPr id="7" name="Picture 6" descr="small_dist_1_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290994"/>
            <a:ext cx="2743200" cy="2242937"/>
          </a:xfrm>
          <a:prstGeom prst="rect">
            <a:avLst/>
          </a:prstGeom>
        </p:spPr>
      </p:pic>
      <p:pic>
        <p:nvPicPr>
          <p:cNvPr id="8" name="Picture 7" descr="small_dist_1_10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608348"/>
            <a:ext cx="2743200" cy="2242937"/>
          </a:xfrm>
          <a:prstGeom prst="rect">
            <a:avLst/>
          </a:prstGeom>
        </p:spPr>
      </p:pic>
      <p:sp>
        <p:nvSpPr>
          <p:cNvPr id="9" name="Content Placeholder 1"/>
          <p:cNvSpPr txBox="1">
            <a:spLocks/>
          </p:cNvSpPr>
          <p:nvPr/>
        </p:nvSpPr>
        <p:spPr>
          <a:xfrm>
            <a:off x="2808560" y="588010"/>
            <a:ext cx="2925236" cy="4504690"/>
          </a:xfrm>
          <a:prstGeom prst="rect">
            <a:avLst/>
          </a:prstGeom>
        </p:spPr>
        <p:txBody>
          <a:bodyPr/>
          <a:lstStyle>
            <a:lvl1pPr marL="274320" indent="-256032" algn="l" defTabSz="914400" rtl="0" eaLnBrk="1" latinLnBrk="0" hangingPunct="1">
              <a:spcBef>
                <a:spcPct val="20000"/>
              </a:spcBef>
              <a:spcAft>
                <a:spcPts val="0"/>
              </a:spcAft>
              <a:buSzPct val="60000"/>
              <a:buFont typeface="Wingdings" pitchFamily="2" charset="2"/>
              <a:buChar char=""/>
              <a:defRPr sz="21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400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9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058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7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6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4592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5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96596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2402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514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8346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18288" indent="0" algn="ctr">
              <a:buNone/>
            </a:pPr>
            <a:r>
              <a:rPr lang="en-US" sz="1800" dirty="0" smtClean="0"/>
              <a:t>Design</a:t>
            </a:r>
          </a:p>
          <a:p>
            <a:r>
              <a:rPr lang="en-US" sz="1800" dirty="0" smtClean="0"/>
              <a:t>Evenly</a:t>
            </a:r>
            <a:r>
              <a:rPr lang="en-US" sz="1800" dirty="0" smtClean="0"/>
              <a:t> sample the 2x </a:t>
            </a:r>
            <a:r>
              <a:rPr lang="en-US" sz="1800" dirty="0" err="1" smtClean="0"/>
              <a:t>libration</a:t>
            </a:r>
            <a:r>
              <a:rPr lang="en-US" sz="1800" dirty="0" smtClean="0"/>
              <a:t> width of the 2:1 resonance</a:t>
            </a:r>
          </a:p>
          <a:p>
            <a:endParaRPr lang="en-US" sz="1800" dirty="0"/>
          </a:p>
          <a:p>
            <a:r>
              <a:rPr lang="en-US" sz="1800" dirty="0" smtClean="0"/>
              <a:t>Removes biases from initial condition</a:t>
            </a:r>
          </a:p>
          <a:p>
            <a:endParaRPr lang="en-US" sz="1800" dirty="0"/>
          </a:p>
          <a:p>
            <a:r>
              <a:rPr lang="en-US" sz="1800" dirty="0" smtClean="0"/>
              <a:t>Permits convolution of trail distributions with even distribution to determine behavior without </a:t>
            </a:r>
            <a:r>
              <a:rPr lang="en-US" sz="1800" dirty="0" smtClean="0"/>
              <a:t>more integration</a:t>
            </a:r>
            <a:r>
              <a:rPr lang="en-US" sz="1800" dirty="0" smtClean="0"/>
              <a:t>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174488" y="3003550"/>
            <a:ext cx="2906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Sample asteroid belt distribution from </a:t>
            </a:r>
            <a:r>
              <a:rPr lang="en-US" dirty="0" err="1" smtClean="0"/>
              <a:t>Debes</a:t>
            </a:r>
            <a:r>
              <a:rPr lang="en-US" dirty="0" smtClean="0"/>
              <a:t> et al simulation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277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srupt_hist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7" b="61632"/>
          <a:stretch/>
        </p:blipFill>
        <p:spPr>
          <a:xfrm>
            <a:off x="59264" y="95250"/>
            <a:ext cx="3341452" cy="1403350"/>
          </a:xfrm>
          <a:prstGeom prst="rect">
            <a:avLst/>
          </a:prstGeom>
        </p:spPr>
      </p:pic>
      <p:pic>
        <p:nvPicPr>
          <p:cNvPr id="2" name="Picture 1" descr="disruption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247" y="0"/>
            <a:ext cx="3817753" cy="6858000"/>
          </a:xfrm>
          <a:prstGeom prst="rect">
            <a:avLst/>
          </a:prstGeom>
        </p:spPr>
      </p:pic>
      <p:sp>
        <p:nvSpPr>
          <p:cNvPr id="12" name="Left Brace 11"/>
          <p:cNvSpPr/>
          <p:nvPr/>
        </p:nvSpPr>
        <p:spPr>
          <a:xfrm>
            <a:off x="4013200" y="95250"/>
            <a:ext cx="1193800" cy="6711950"/>
          </a:xfrm>
          <a:prstGeom prst="leftBrace">
            <a:avLst/>
          </a:prstGeom>
          <a:ln w="34925" cap="sq">
            <a:gradFill flip="none" rotWithShape="1">
              <a:gsLst>
                <a:gs pos="99000">
                  <a:schemeClr val="accent1">
                    <a:alpha val="30000"/>
                  </a:schemeClr>
                </a:gs>
                <a:gs pos="100000">
                  <a:srgbClr val="FFFFFF">
                    <a:alpha val="6800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9264" y="1498600"/>
            <a:ext cx="33414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 err="1" smtClean="0"/>
              <a:t>Debes</a:t>
            </a:r>
            <a:r>
              <a:rPr lang="en-US" sz="1400" dirty="0" smtClean="0"/>
              <a:t> et al. tidal disruptions from simulations. 10,000 bodies, solar system distribution.</a:t>
            </a:r>
            <a:endParaRPr lang="en-US" sz="1400" dirty="0"/>
          </a:p>
        </p:txBody>
      </p:sp>
      <p:sp>
        <p:nvSpPr>
          <p:cNvPr id="9" name="Content Placeholder 1"/>
          <p:cNvSpPr txBox="1">
            <a:spLocks/>
          </p:cNvSpPr>
          <p:nvPr/>
        </p:nvSpPr>
        <p:spPr>
          <a:xfrm>
            <a:off x="59264" y="2698750"/>
            <a:ext cx="4195236" cy="1479550"/>
          </a:xfrm>
          <a:prstGeom prst="rect">
            <a:avLst/>
          </a:prstGeom>
        </p:spPr>
        <p:txBody>
          <a:bodyPr/>
          <a:lstStyle>
            <a:lvl1pPr marL="274320" indent="-256032" algn="l" defTabSz="914400" rtl="0" eaLnBrk="1" latinLnBrk="0" hangingPunct="1">
              <a:spcBef>
                <a:spcPct val="20000"/>
              </a:spcBef>
              <a:spcAft>
                <a:spcPts val="0"/>
              </a:spcAft>
              <a:buSzPct val="60000"/>
              <a:buFont typeface="Wingdings" pitchFamily="2" charset="2"/>
              <a:buChar char=""/>
              <a:defRPr sz="21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400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9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058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7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6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4592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5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96596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2402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514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8346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/>
              <a:t>Low mass results in low efficiency at both semi-major axis</a:t>
            </a:r>
          </a:p>
          <a:p>
            <a:r>
              <a:rPr lang="en-US" sz="1600" dirty="0" smtClean="0"/>
              <a:t>Jupiter mass most efficient </a:t>
            </a:r>
            <a:r>
              <a:rPr lang="en-US" sz="1600" dirty="0" err="1" smtClean="0"/>
              <a:t>perturber</a:t>
            </a:r>
            <a:r>
              <a:rPr lang="en-US" sz="1600" dirty="0" smtClean="0"/>
              <a:t> at either semi-major axis</a:t>
            </a:r>
          </a:p>
          <a:p>
            <a:r>
              <a:rPr lang="en-US" sz="1600" dirty="0" smtClean="0"/>
              <a:t>Jupiter mass more efficient than 10x  </a:t>
            </a:r>
            <a:endParaRPr lang="en-US" sz="1600" dirty="0" smtClean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5464" y="4991100"/>
            <a:ext cx="5326247" cy="1680633"/>
          </a:xfrm>
        </p:spPr>
        <p:txBody>
          <a:bodyPr/>
          <a:lstStyle/>
          <a:p>
            <a:r>
              <a:rPr lang="en-US" dirty="0" smtClean="0"/>
              <a:t>Tidal Disruption</a:t>
            </a:r>
            <a:br>
              <a:rPr lang="en-US" dirty="0" smtClean="0"/>
            </a:br>
            <a:r>
              <a:rPr lang="en-US" dirty="0" smtClean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102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500" r="5488"/>
          <a:stretch/>
        </p:blipFill>
        <p:spPr>
          <a:xfrm>
            <a:off x="140767" y="802960"/>
            <a:ext cx="8823121" cy="5065940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48000" y="4406901"/>
            <a:ext cx="6096000" cy="1758949"/>
          </a:xfrm>
        </p:spPr>
        <p:txBody>
          <a:bodyPr/>
          <a:lstStyle/>
          <a:p>
            <a:r>
              <a:rPr lang="en-US" dirty="0" err="1" smtClean="0"/>
              <a:t>Debes</a:t>
            </a:r>
            <a:r>
              <a:rPr lang="en-US" dirty="0" smtClean="0"/>
              <a:t>, J., 2012, </a:t>
            </a:r>
            <a:r>
              <a:rPr lang="en-US" dirty="0" err="1" smtClean="0"/>
              <a:t>ApJ</a:t>
            </a:r>
            <a:r>
              <a:rPr lang="en-US" dirty="0" smtClean="0"/>
              <a:t>, 747, 148D</a:t>
            </a:r>
          </a:p>
          <a:p>
            <a:r>
              <a:rPr lang="en-US" dirty="0" smtClean="0"/>
              <a:t>Chambers, J. E., 1999, MNRAS, 304, 793C</a:t>
            </a:r>
          </a:p>
          <a:p>
            <a:r>
              <a:rPr lang="en-US" dirty="0" smtClean="0"/>
              <a:t>Koester, D., 2014, </a:t>
            </a:r>
            <a:r>
              <a:rPr lang="en-US" dirty="0" err="1" smtClean="0"/>
              <a:t>ApJ</a:t>
            </a:r>
            <a:r>
              <a:rPr lang="en-US" dirty="0" smtClean="0"/>
              <a:t>, 693, 805F</a:t>
            </a:r>
          </a:p>
          <a:p>
            <a:pPr marL="18288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48000" y="3492501"/>
            <a:ext cx="3594100" cy="914400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152400" y="815660"/>
            <a:ext cx="6096000" cy="1758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74320" indent="-256032" algn="l" defTabSz="914400" rtl="0" eaLnBrk="1" latinLnBrk="0" hangingPunct="1">
              <a:spcBef>
                <a:spcPct val="20000"/>
              </a:spcBef>
              <a:spcAft>
                <a:spcPts val="0"/>
              </a:spcAft>
              <a:buSzPct val="60000"/>
              <a:buFont typeface="Wingdings" pitchFamily="2" charset="2"/>
              <a:buChar char=""/>
              <a:defRPr sz="21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400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9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058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7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6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4592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5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96596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2402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514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8346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18288" indent="0"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336550" y="1060451"/>
            <a:ext cx="6096000" cy="1003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74320" indent="-256032" algn="l" defTabSz="914400" rtl="0" eaLnBrk="1" latinLnBrk="0" hangingPunct="1">
              <a:spcBef>
                <a:spcPct val="20000"/>
              </a:spcBef>
              <a:spcAft>
                <a:spcPts val="0"/>
              </a:spcAft>
              <a:buSzPct val="60000"/>
              <a:buFont typeface="Wingdings" pitchFamily="2" charset="2"/>
              <a:buChar char=""/>
              <a:defRPr sz="21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400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9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058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7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6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4592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5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96596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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24028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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51460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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834640" indent="-256032" algn="l" defTabSz="914400" rtl="0" eaLnBrk="1" latinLnBrk="0" hangingPunct="1">
              <a:spcBef>
                <a:spcPct val="20000"/>
              </a:spcBef>
              <a:buSzPct val="60000"/>
              <a:buFont typeface="Wingdings" pitchFamily="2" charset="2"/>
              <a:buChar char=""/>
              <a:defRPr sz="14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18288" indent="0">
              <a:buFont typeface="Wingdings" pitchFamily="2" charset="2"/>
              <a:buNone/>
            </a:pPr>
            <a:r>
              <a:rPr lang="en-US" dirty="0" smtClean="0"/>
              <a:t>Thanks to John </a:t>
            </a:r>
            <a:r>
              <a:rPr lang="en-US" dirty="0" err="1" smtClean="0"/>
              <a:t>Debes</a:t>
            </a:r>
            <a:r>
              <a:rPr lang="en-US" dirty="0" smtClean="0"/>
              <a:t> at STScI for the many enlightening conversations.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408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lemental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Elemental.thmx</Template>
  <TotalTime>745</TotalTime>
  <Words>302</Words>
  <Application>Microsoft Macintosh PowerPoint</Application>
  <PresentationFormat>On-screen Show (4:3)</PresentationFormat>
  <Paragraphs>44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Elemental</vt:lpstr>
      <vt:lpstr>Dusty White Dwarfs and the Late Stages of Planetary Systems</vt:lpstr>
      <vt:lpstr>White Dwarf Observations</vt:lpstr>
      <vt:lpstr>PowerPoint Presentation</vt:lpstr>
      <vt:lpstr>PowerPoint Presentation</vt:lpstr>
      <vt:lpstr>Simulation Parameters</vt:lpstr>
      <vt:lpstr>Asteroid Distributions</vt:lpstr>
      <vt:lpstr>Tidal Disruption Results</vt:lpstr>
      <vt:lpstr>References</vt:lpstr>
    </vt:vector>
  </TitlesOfParts>
  <Company>STScI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Dusty White Dwarfs and Planetesimals</dc:title>
  <dc:creator>Justin Ely</dc:creator>
  <cp:lastModifiedBy>Justin Ely</cp:lastModifiedBy>
  <cp:revision>27</cp:revision>
  <dcterms:created xsi:type="dcterms:W3CDTF">2014-12-10T23:57:08Z</dcterms:created>
  <dcterms:modified xsi:type="dcterms:W3CDTF">2014-12-11T13:48:10Z</dcterms:modified>
</cp:coreProperties>
</file>

<file path=docProps/thumbnail.jpeg>
</file>